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7" r:id="rId2"/>
    <p:sldId id="259" r:id="rId3"/>
    <p:sldId id="311" r:id="rId4"/>
    <p:sldId id="260" r:id="rId5"/>
    <p:sldId id="326" r:id="rId6"/>
    <p:sldId id="327" r:id="rId7"/>
    <p:sldId id="266" r:id="rId8"/>
    <p:sldId id="268" r:id="rId9"/>
    <p:sldId id="265" r:id="rId10"/>
    <p:sldId id="270" r:id="rId11"/>
    <p:sldId id="271" r:id="rId12"/>
    <p:sldId id="269" r:id="rId13"/>
    <p:sldId id="273" r:id="rId14"/>
    <p:sldId id="308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90" r:id="rId25"/>
    <p:sldId id="292" r:id="rId26"/>
    <p:sldId id="285" r:id="rId27"/>
    <p:sldId id="328" r:id="rId28"/>
    <p:sldId id="319" r:id="rId29"/>
    <p:sldId id="325" r:id="rId30"/>
    <p:sldId id="293" r:id="rId31"/>
    <p:sldId id="294" r:id="rId32"/>
    <p:sldId id="295" r:id="rId33"/>
    <p:sldId id="296" r:id="rId34"/>
    <p:sldId id="299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16" r:id="rId43"/>
    <p:sldId id="315" r:id="rId44"/>
    <p:sldId id="312" r:id="rId45"/>
    <p:sldId id="330" r:id="rId46"/>
    <p:sldId id="331" r:id="rId47"/>
    <p:sldId id="332" r:id="rId48"/>
    <p:sldId id="306" r:id="rId49"/>
    <p:sldId id="322" r:id="rId50"/>
    <p:sldId id="32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>
        <p:scale>
          <a:sx n="70" d="100"/>
          <a:sy n="70" d="100"/>
        </p:scale>
        <p:origin x="-130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7C81-A5C9-41E8-B515-579FF10B7D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D430-619E-40DF-B08E-0E09F2789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8531-1FE4-4CD7-8B67-58B24A28A203}" type="slidenum">
              <a:rPr lang="nl-NL"/>
              <a:pPr/>
              <a:t>3</a:t>
            </a:fld>
            <a:endParaRPr lang="nl-NL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67957-D5E0-4954-A941-2CEB93FF0EA5}" type="slidenum">
              <a:rPr lang="nl-NL"/>
              <a:pPr/>
              <a:t>29</a:t>
            </a:fld>
            <a:endParaRPr lang="nl-NL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defRPr/>
            </a:pPr>
            <a:fld id="{10FCC64F-323F-4BCB-82AC-3181635E28B7}" type="slidenum">
              <a:rPr lang="nl-NL" smtClean="0">
                <a:latin typeface="Arial" charset="0"/>
              </a:rPr>
              <a:pPr>
                <a:defRPr/>
              </a:pPr>
              <a:t>45</a:t>
            </a:fld>
            <a:endParaRPr lang="nl-NL" smtClean="0">
              <a:latin typeface="Arial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Освобождение дыхательных путей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1. </a:t>
            </a:r>
            <a:r>
              <a:rPr lang="ru-RU" smtClean="0"/>
              <a:t>Удаляют патологическое содержимое (околоплодные воды, меконий, кровь). Для этого с помощью стерильного отсоса с отверстием на конце под контролем глаза освобождают полость рта, затем глотки, носа и желудка. Меконий и кровь отсасывают с помощью прямой ларингоскопии из входа в гортань, а иногда и из ниже расположенных участков дыхательных путей. Во время введения и выведения катетеров нельзя производить отсасывание: возможно образование эрозий!</a:t>
            </a:r>
            <a:endParaRPr lang="ru-RU" b="1" smtClean="0"/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2.</a:t>
            </a:r>
            <a:r>
              <a:rPr lang="ru-RU" smtClean="0"/>
              <a:t> Поддерживают проходимость дыхательных путей при западении языка или при врожденных пороках раз вития (Пьерра — Робена киста корня языка). При этом ребенок лежит на спине, голова его находится в положении ретрофлексии, нижняя челюсть выведена вверх. После отсасывания содержимого вводят воздуховод № 00 или 01 и фиксируют его пластырем. Если и после этого непроходимость дыхательных путей не устраняется, нужна интубация трахеи.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«Практическая неонатология», В.Мидлил, Й.Воцел</a:t>
            </a: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38F4E-5EEB-4383-8648-E88B68F03DC4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9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8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9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71089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7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8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6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9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2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1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483D-60B9-4393-B30E-489B6B187B9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0BAA-2EF5-4D02-A596-D240EF45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5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37083">
            <a:off x="729583" y="166806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ЭКСТРЕННАЯ МЕДИЦИНСКАЯ ПОМОЩЬ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3998">
            <a:off x="1941287" y="376127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Внезапная остановка кровообращения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Гайсин Рад\Desktop\Эмблема НМ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08" y="181301"/>
            <a:ext cx="1848096" cy="8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 rot="214711">
            <a:off x="7740352" y="99864"/>
            <a:ext cx="1371600" cy="304800"/>
          </a:xfrm>
        </p:spPr>
        <p:txBody>
          <a:bodyPr/>
          <a:lstStyle/>
          <a:p>
            <a:pPr algn="ctr"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 algn="ctr"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" y="6453336"/>
            <a:ext cx="9144000" cy="3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Алгоритм реаним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016">
            <a:off x="466150" y="3570704"/>
            <a:ext cx="2676520" cy="20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Ладонь одной руки положить на лоб пострадавшего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6856" y="5661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7-8. Подхватить нижнюю челюсть пострадавшего двумя пальцами другой руки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97514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9. Запрокинуть голову пострадавшего, освобождая дыхательные пути</a:t>
            </a:r>
            <a:endParaRPr lang="ru-RU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97514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 rot="21434678">
            <a:off x="4020962" y="6393569"/>
            <a:ext cx="508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Преподаватель дисциплины: Гайсин Р.М.</a:t>
            </a:r>
          </a:p>
        </p:txBody>
      </p:sp>
    </p:spTree>
    <p:extLst>
      <p:ext uri="{BB962C8B-B14F-4D97-AF65-F5344CB8AC3E}">
        <p14:creationId xmlns:p14="http://schemas.microsoft.com/office/powerpoint/2010/main" val="6337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Приблизить ухо к губам пострадавшего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060848"/>
            <a:ext cx="3276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52383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 11. Глазами наблюдать экскурсию грудной клетки пострадавшего </a:t>
            </a:r>
            <a:br>
              <a:rPr lang="ru-RU" sz="3600" dirty="0" smtClean="0"/>
            </a:br>
            <a:r>
              <a:rPr lang="ru-RU" sz="3600" dirty="0" smtClean="0"/>
              <a:t>12. Считать вслух до 10 </a:t>
            </a:r>
            <a:endParaRPr lang="ru-RU" sz="3600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285152"/>
            <a:ext cx="3276600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4473370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13.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 rot="2120095">
            <a:off x="3054235" y="2359155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Координаты места происшествия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8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15.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 rot="2120095">
            <a:off x="3054235" y="2521762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Количество пострадавших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9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16.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 rot="2120095">
            <a:off x="2785983" y="2379112"/>
            <a:ext cx="2539586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 Пол </a:t>
            </a:r>
          </a:p>
          <a:p>
            <a:pPr marL="0" indent="0" algn="ctr">
              <a:buNone/>
            </a:pPr>
            <a:r>
              <a:rPr lang="ru-RU" sz="1800" dirty="0" smtClean="0"/>
              <a:t>(и примерный возраст)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17.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 rot="2120095">
            <a:off x="2785983" y="2501805"/>
            <a:ext cx="2539586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Состояние пострадавшего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 rot="21434678">
            <a:off x="4020962" y="6359239"/>
            <a:ext cx="508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Преподаватель дисциплины: Гайсин Р.М.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18.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 rot="2120095">
            <a:off x="2713975" y="2573813"/>
            <a:ext cx="2539586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Предположительная причина состояния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 rot="2120095">
            <a:off x="2713975" y="2573813"/>
            <a:ext cx="2539586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  Объем Вашей </a:t>
            </a:r>
          </a:p>
          <a:p>
            <a:pPr marL="0" indent="0" algn="ctr">
              <a:buNone/>
            </a:pPr>
            <a:r>
              <a:rPr lang="ru-RU" sz="1800" dirty="0" smtClean="0"/>
              <a:t>помощи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8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2024"/>
            <a:ext cx="9288016" cy="1719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пришли на работу.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Войдя в кабинет, Вы увидели,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человек лежит на полу!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Ваша задача оказать ему помощь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своих умений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576388"/>
            <a:ext cx="66008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20. Факт вызова бригады</a:t>
            </a:r>
            <a:br>
              <a:rPr lang="ru-RU" dirty="0" smtClean="0"/>
            </a:br>
            <a:r>
              <a:rPr lang="ru-RU" dirty="0" smtClean="0"/>
              <a:t>Вызвать специалистов (СМП), сообщив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24313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5988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 rot="2185269" flipH="1" flipV="1">
            <a:off x="2822466" y="2281235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 rot="2120095">
            <a:off x="2713975" y="2573813"/>
            <a:ext cx="2539586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Дождаться ответа: "Вызов принят"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ºÑÐ¿Ð¸ÑÑ iphone Ð´Ð¾Ð½ÐµÑÐº Ð¼Ð°ÐºÐµÐµÐ²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96752"/>
            <a:ext cx="1763094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 rot="153231">
            <a:off x="4891118" y="1984336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 rot="153231">
            <a:off x="4800611" y="2272368"/>
            <a:ext cx="1972551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533746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5517232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21. Встать на колени сбоку от пострадавшего лицом к нему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822777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6345578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22. Освободить грудную клетку пострадавшего от одежды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5099" y="1701328"/>
            <a:ext cx="397312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7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23. Основание ладони одной руки положить на середину грудины пострадавшего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68463"/>
            <a:ext cx="376458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0102" y="6273570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23. Основание ладони одной руки положить на середину грудины пострадавшего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r="1050" b="1061"/>
          <a:stretch/>
        </p:blipFill>
        <p:spPr bwMode="auto">
          <a:xfrm>
            <a:off x="2452464" y="2316832"/>
            <a:ext cx="4448591" cy="316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/>
              <a:t>Место соприкосновения руки и грудины </a:t>
            </a:r>
            <a:br>
              <a:rPr lang="ru-RU" sz="3600" dirty="0" smtClean="0"/>
            </a:br>
            <a:r>
              <a:rPr lang="ru-RU" sz="3600" dirty="0" smtClean="0"/>
              <a:t>при непрямом массаже сердца 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DFE9E1"/>
              </a:clrFrom>
              <a:clrTo>
                <a:srgbClr val="DFE9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981200"/>
            <a:ext cx="6264275" cy="4114800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6" descr="heartbeat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972">
            <a:off x="4894263" y="3673475"/>
            <a:ext cx="1050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>
            <a:spLocks noChangeArrowheads="1"/>
          </p:cNvSpPr>
          <p:nvPr/>
        </p:nvSpPr>
        <p:spPr bwMode="auto">
          <a:xfrm rot="21434678">
            <a:off x="4020962" y="6393569"/>
            <a:ext cx="508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Преподаватель дисциплины: Гайсин Р.М.</a:t>
            </a:r>
          </a:p>
        </p:txBody>
      </p:sp>
    </p:spTree>
    <p:extLst>
      <p:ext uri="{BB962C8B-B14F-4D97-AF65-F5344CB8AC3E}">
        <p14:creationId xmlns:p14="http://schemas.microsoft.com/office/powerpoint/2010/main" val="12887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24. Вторую ладонь </a:t>
            </a:r>
            <a:r>
              <a:rPr lang="ru-RU" sz="3600" dirty="0" smtClean="0"/>
              <a:t>положить</a:t>
            </a:r>
            <a:r>
              <a:rPr lang="ru-RU" sz="3200" dirty="0" smtClean="0"/>
              <a:t> на первую, соединив пальцы обеих рук в замок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Radik\Desktop\забираем\реанимац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4925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52810"/>
            <a:ext cx="374173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12" y="59916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Руки устанавливаются на</a:t>
            </a:r>
            <a:r>
              <a:rPr lang="ru-RU" sz="2400" b="1" dirty="0" smtClean="0">
                <a:solidFill>
                  <a:srgbClr val="336699"/>
                </a:solidFill>
              </a:rPr>
              <a:t> </a:t>
            </a:r>
            <a:r>
              <a:rPr lang="ru-RU" sz="2400" b="1" dirty="0" smtClean="0">
                <a:solidFill>
                  <a:srgbClr val="6F1F0F"/>
                </a:solidFill>
              </a:rPr>
              <a:t>середину груди, пальцы скрещены</a:t>
            </a:r>
            <a:endParaRPr lang="en-US" sz="2400" b="1" dirty="0">
              <a:solidFill>
                <a:srgbClr val="6F1F0F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7376"/>
            <a:ext cx="9180000" cy="689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25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78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26. 30 компрессий подряд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23029"/>
            <a:ext cx="769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30.  Компрессии отсчитываются вслух</a:t>
            </a:r>
            <a:endParaRPr lang="ru-RU" sz="3600" dirty="0"/>
          </a:p>
        </p:txBody>
      </p:sp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51204" name="Picture 4" descr="F:\циф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200" y="4208229"/>
            <a:ext cx="360000" cy="51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40" y="4423552"/>
            <a:ext cx="360000" cy="44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F:\циф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224" y="4353580"/>
            <a:ext cx="360000" cy="5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200" y="4485933"/>
            <a:ext cx="360000" cy="4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662069"/>
            <a:ext cx="360000" cy="4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4437112"/>
            <a:ext cx="360000" cy="51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208" y="4437112"/>
            <a:ext cx="360000" cy="47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4365104"/>
            <a:ext cx="360000" cy="51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48" y="4437112"/>
            <a:ext cx="360000" cy="5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2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6176" y="4353580"/>
            <a:ext cx="360000" cy="47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Picture 2" descr="C:\Users\Radik\Desktop\забираем\реанимац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66" y="1772816"/>
            <a:ext cx="4745586" cy="41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70028E-8 L 0.00782 -0.82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414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4.78372E-6 L 0.004 -0.722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36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4.27481E-6 L -0.14566 -0.780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390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90564E-6 L 0.0158 -0.8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422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8.33333E-7 1.01758E-7 L 0.1809 -0.9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464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80389E-6 L 0.01962 -0.887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443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87 -0.00232 L 0.02899 -0.22246 C 0.03455 -0.26621 0.04896 -0.33195 0.06736 -0.39885 C 0.08837 -0.47547 0.10799 -0.53519 0.12587 -0.5757 L 0.20868 -0.76783 " pathEditMode="relative" rAng="-4195708" ptsTypes="FffFF">
                                      <p:cBhvr>
                                        <p:cTn id="18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391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1198 -0.00417 C -0.02483 0.03518 -0.03577 0.07824 -0.05782 0.10717 C -0.08299 0.13657 -0.11511 0.16273 -0.14723 0.18796 C -0.17969 0.21458 -0.21077 0.22314 -0.24462 0.23402 C -0.27622 0.24236 -0.31146 0.24953 -0.34549 0.23912 C -0.37795 0.23263 -0.41025 0.20972 -0.43802 0.18032 C -0.46407 0.15277 -0.4882 0.11689 -0.50573 0.078 C -0.52396 0.03865 -0.53716 -0.00325 -0.54358 -0.04468 C -0.55174 -0.08959 -0.54983 -0.13496 -0.53889 -0.17848 C -0.52952 -0.21991 -0.51441 -0.26135 -0.48941 -0.28912 C -0.4691 -0.32292 -0.43368 -0.34977 -0.40469 -0.36598 C -0.37674 -0.38519 -0.3408 -0.39584 -0.3066 -0.39908 C -0.275 -0.3963 -0.24375 -0.37662 -0.22049 -0.34005 C -0.19948 -0.30232 -0.19688 -0.25463 -0.2073 -0.21621 C -0.21823 -0.18149 -0.24167 -0.14862 -0.27535 -0.12593 C -0.30973 -0.10718 -0.34254 -0.09352 -0.37431 -0.09653 C -0.40591 -0.09977 -0.41025 -0.0926 -0.46632 -0.14375 C -0.52275 -0.18635 -0.53143 -0.25625 -0.54618 -0.29237 C -0.55799 -0.33056 -0.55677 -0.36875 -0.5573 -0.4088 C -0.55712 -0.45996 -0.54462 -0.50533 -0.53125 -0.54561 C -0.51754 -0.58264 -0.49427 -0.60718 -0.45625 -0.64445 C -0.41545 -0.66621 -0.39584 -0.68912 -0.36407 -0.70695 C -0.33091 -0.71528 -0.30035 -0.74051 -0.2691 -0.75811 " pathEditMode="relative" rAng="4064542" ptsTypes="fffffffffffffffffffffff">
                                      <p:cBhvr>
                                        <p:cTn id="20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4" y="-205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7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4323 2.22222E-6 L -0.04323 -0.38912 C -0.04323 -0.56343 0.01649 -0.77801 0.0651 -0.77801 L 0.17343 -0.7780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389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11111E-6 1.48148E-6 C 0.08872 -0.01574 0.15017 -0.11713 0.14097 -0.22523 C 0.12813 -0.35278 0.04358 -0.38472 -0.00677 -0.39537 L -0.07344 -0.40371 C -0.12378 -0.41505 -0.20816 -0.44977 -0.22326 -0.59375 C -0.23212 -0.68357 -0.17083 -0.80371 -0.08229 -0.81945 C 0.0066 -0.83519 0.08854 -0.74329 0.09827 -0.65116 C 0.11267 -0.50695 0.0375 -0.44283 -0.00885 -0.41528 L -0.07153 -0.3838 C -0.11788 -0.35579 -0.19323 -0.29445 -0.18038 -0.16783 C -0.16962 -0.05996 -0.08871 0.01597 -1.11111E-6 1.48148E-6 Z " pathEditMode="relative" rAng="15742899" ptsTypes="ffFffffFfff">
                                      <p:cBhvr>
                                        <p:cTn id="24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4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572000" y="1600200"/>
            <a:ext cx="4572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400"/>
              <a:t>Расположите руки в центре грудной клетки</a:t>
            </a:r>
            <a:endParaRPr lang="en-GB" sz="24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400"/>
              <a:t>Пальцы в замок</a:t>
            </a:r>
            <a:endParaRPr lang="en-GB" sz="24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400"/>
              <a:t>Сжимайте грудную клетку</a:t>
            </a:r>
            <a:endParaRPr lang="en-GB" sz="2400"/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ru-RU" sz="2000"/>
              <a:t>частота</a:t>
            </a:r>
            <a:r>
              <a:rPr lang="en-GB" sz="2000"/>
              <a:t> 100 min</a:t>
            </a:r>
            <a:r>
              <a:rPr lang="en-GB" sz="2000" baseline="30000"/>
              <a:t>-1</a:t>
            </a:r>
            <a:endParaRPr lang="en-GB" sz="2000"/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ru-RU" sz="2000"/>
              <a:t>глубина</a:t>
            </a:r>
            <a:r>
              <a:rPr lang="en-GB" sz="2000"/>
              <a:t> 4-5 cm</a:t>
            </a: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ru-RU" sz="2000"/>
              <a:t>компрессия</a:t>
            </a:r>
            <a:r>
              <a:rPr lang="en-GB" sz="2000"/>
              <a:t> : </a:t>
            </a:r>
            <a:r>
              <a:rPr lang="ru-RU" sz="2000"/>
              <a:t>расправление</a:t>
            </a:r>
            <a:endParaRPr lang="en-GB" sz="20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400"/>
              <a:t>Если возможно менять реаниматора каждые 2 мин</a:t>
            </a:r>
            <a:endParaRPr lang="en-US" sz="2400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609600"/>
            <a:ext cx="8507288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dirty="0" smtClean="0"/>
              <a:t>Компрессия грудной клетки</a:t>
            </a:r>
            <a:endParaRPr lang="en-US" sz="4000" dirty="0"/>
          </a:p>
        </p:txBody>
      </p:sp>
      <p:pic>
        <p:nvPicPr>
          <p:cNvPr id="6" name="Picture 4" descr="lifeguard_giving_cpr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772816"/>
            <a:ext cx="39600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7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2819400" y="1447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27" name="Rectangle 63"/>
          <p:cNvSpPr>
            <a:spLocks noChangeArrowheads="1"/>
          </p:cNvSpPr>
          <p:nvPr/>
        </p:nvSpPr>
        <p:spPr bwMode="auto">
          <a:xfrm>
            <a:off x="2819400" y="14478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Обеспечить безопасность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329" name="Rectangle 65"/>
          <p:cNvSpPr>
            <a:spLocks noChangeArrowheads="1"/>
          </p:cNvSpPr>
          <p:nvPr/>
        </p:nvSpPr>
        <p:spPr bwMode="auto">
          <a:xfrm>
            <a:off x="2819400" y="2057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0" name="Rectangle 66"/>
          <p:cNvSpPr>
            <a:spLocks noChangeArrowheads="1"/>
          </p:cNvSpPr>
          <p:nvPr/>
        </p:nvSpPr>
        <p:spPr bwMode="auto">
          <a:xfrm>
            <a:off x="2819400" y="2667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1" name="Rectangle 67"/>
          <p:cNvSpPr>
            <a:spLocks noChangeArrowheads="1"/>
          </p:cNvSpPr>
          <p:nvPr/>
        </p:nvSpPr>
        <p:spPr bwMode="auto">
          <a:xfrm>
            <a:off x="2819400" y="32766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2819400" y="38862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2819400" y="4495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2819400" y="5105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2819400" y="5715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2819400" y="2057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</a:rPr>
              <a:t>Проверить реакцию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1337" name="Rectangle 73"/>
          <p:cNvSpPr>
            <a:spLocks noChangeArrowheads="1"/>
          </p:cNvSpPr>
          <p:nvPr/>
        </p:nvSpPr>
        <p:spPr bwMode="auto">
          <a:xfrm>
            <a:off x="2819400" y="2667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</a:rPr>
              <a:t>Позвать на помощь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1338" name="Rectangle 74"/>
          <p:cNvSpPr>
            <a:spLocks noChangeArrowheads="1"/>
          </p:cNvSpPr>
          <p:nvPr/>
        </p:nvSpPr>
        <p:spPr bwMode="auto">
          <a:xfrm>
            <a:off x="2819400" y="32766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Открыть дыхательные пути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1339" name="Rectangle 75"/>
          <p:cNvSpPr>
            <a:spLocks noChangeArrowheads="1"/>
          </p:cNvSpPr>
          <p:nvPr/>
        </p:nvSpPr>
        <p:spPr bwMode="auto">
          <a:xfrm>
            <a:off x="2819400" y="38862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</a:rPr>
              <a:t>Проверить дыхание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1340" name="Rectangle 76"/>
          <p:cNvSpPr>
            <a:spLocks noChangeArrowheads="1"/>
          </p:cNvSpPr>
          <p:nvPr/>
        </p:nvSpPr>
        <p:spPr bwMode="auto">
          <a:xfrm>
            <a:off x="2819400" y="4495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</a:rPr>
              <a:t>Позвонить 03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1341" name="Rectangle 77"/>
          <p:cNvSpPr>
            <a:spLocks noChangeArrowheads="1"/>
          </p:cNvSpPr>
          <p:nvPr/>
        </p:nvSpPr>
        <p:spPr bwMode="auto">
          <a:xfrm>
            <a:off x="2819400" y="5105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30 </a:t>
            </a:r>
            <a:r>
              <a:rPr lang="ru-RU" sz="2400" b="1">
                <a:solidFill>
                  <a:schemeClr val="bg1"/>
                </a:solidFill>
              </a:rPr>
              <a:t>грудных компрессий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342" name="Rectangle 78"/>
          <p:cNvSpPr>
            <a:spLocks noChangeArrowheads="1"/>
          </p:cNvSpPr>
          <p:nvPr/>
        </p:nvSpPr>
        <p:spPr bwMode="auto">
          <a:xfrm>
            <a:off x="2843213" y="573405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ru-RU" sz="2600" b="1">
                <a:solidFill>
                  <a:schemeClr val="bg1"/>
                </a:solidFill>
              </a:rPr>
              <a:t>вдоха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1348" name="Picture 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557338"/>
            <a:ext cx="1792287" cy="1557337"/>
          </a:xfrm>
          <a:prstGeom prst="rect">
            <a:avLst/>
          </a:prstGeom>
          <a:noFill/>
        </p:spPr>
      </p:pic>
      <p:pic>
        <p:nvPicPr>
          <p:cNvPr id="11349" name="Picture 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557338"/>
            <a:ext cx="4037012" cy="1447800"/>
          </a:xfrm>
          <a:prstGeom prst="rect">
            <a:avLst/>
          </a:prstGeom>
          <a:noFill/>
        </p:spPr>
      </p:pic>
      <p:sp>
        <p:nvSpPr>
          <p:cNvPr id="20" name="Дата 3"/>
          <p:cNvSpPr txBox="1">
            <a:spLocks/>
          </p:cNvSpPr>
          <p:nvPr/>
        </p:nvSpPr>
        <p:spPr>
          <a:xfrm>
            <a:off x="7952928" y="27856"/>
            <a:ext cx="1371600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72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27. Руки спасателя вертикальны</a:t>
            </a:r>
            <a:br>
              <a:rPr lang="ru-RU" dirty="0" smtClean="0"/>
            </a:br>
            <a:r>
              <a:rPr lang="ru-RU" dirty="0" smtClean="0"/>
              <a:t> 28. Не сгибаются в локтях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 rot="21434678">
            <a:off x="4020962" y="6359239"/>
            <a:ext cx="508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Преподаватель дисциплины: Гайсин Р.М.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FE9E1"/>
              </a:clrFrom>
              <a:clrTo>
                <a:srgbClr val="DFE9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700808"/>
            <a:ext cx="667346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5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29.  Пальцы верхней кисти оттягивают вверх пальцы нижней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9738"/>
            <a:ext cx="5486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правильного расположения рук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00000" cy="467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947" y="1483081"/>
            <a:ext cx="3599501" cy="214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lifeguard_giving_cpr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37" y="1124744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31. При ИВЛ использовать собственное надежное средство защиты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38363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(не марля и не платочек, а специальное устройство, </a:t>
            </a:r>
          </a:p>
          <a:p>
            <a:pPr algn="ctr"/>
            <a:r>
              <a:rPr lang="ru-RU" sz="2400" dirty="0" smtClean="0"/>
              <a:t>например, из автомобильной аптечки)</a:t>
            </a:r>
            <a:endParaRPr lang="ru-RU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628800"/>
            <a:ext cx="241730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97148"/>
            <a:ext cx="381767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50" y="1557040"/>
            <a:ext cx="3814642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996436">
            <a:off x="6577790" y="3977539"/>
            <a:ext cx="3052969" cy="10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3096344" cy="174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6461"/>
            <a:ext cx="25908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32. Ладонь одной руки положить на лоб пострадавшего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2016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6417586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9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33. 1-ым и 2-ым пальцами этой руки зажать нос пострадавшему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28593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34. Подхватить нижнюю челюсть пострадавшего двумя пальцами другой руки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28593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 35. Запрокинуть голову пострадавшего, освобождая дыхательные пути, набрать воздух в лёгкие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28593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36. Обхватить губы пострадавшего своими губами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28593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37. Произвести выдох в пострадавшего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28593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C:\Users\Radik\Desktop\забираем\ив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581128"/>
            <a:ext cx="2092358" cy="18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Убедиться в отсутствии опасности для себя и пострадавшего</a:t>
            </a:r>
            <a:endParaRPr lang="ru-RU" dirty="0"/>
          </a:p>
        </p:txBody>
      </p:sp>
      <p:pic>
        <p:nvPicPr>
          <p:cNvPr id="2050" name="Picture 2" descr="C:\Users\Radik\Desktop\забираем\ОСМОТР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92688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877272"/>
            <a:ext cx="2974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Осмотреться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38. Освободить губы пострадавшего на 1 сек.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51" y="1628800"/>
            <a:ext cx="5928593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3706660"/>
            <a:ext cx="5928593" cy="21706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46082" name="Picture 2" descr="C:\Users\Radik\Desktop\забираем\ив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581128"/>
            <a:ext cx="2092358" cy="18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39. Повторить выдох в пострадавшего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28593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468560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Цикл ИВЛ не более 5-ти секунд</a:t>
            </a:r>
            <a:endParaRPr lang="ru-RU" sz="3200" dirty="0"/>
          </a:p>
        </p:txBody>
      </p:sp>
      <p:pic>
        <p:nvPicPr>
          <p:cNvPr id="7" name="Picture 2" descr="C:\Users\Radik\Desktop\забираем\ив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581128"/>
            <a:ext cx="2092358" cy="18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 rot="21434678">
            <a:off x="4020962" y="6393569"/>
            <a:ext cx="508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Преподаватель дисциплины: Гайсин Р.М.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Продолжить </a:t>
            </a:r>
            <a:br>
              <a:rPr lang="ru-RU" dirty="0" smtClean="0"/>
            </a:br>
            <a:r>
              <a:rPr lang="ru-RU" dirty="0" smtClean="0"/>
              <a:t>закрытый массаж сердца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Соотношение компрессий к ИВЛ</a:t>
            </a:r>
          </a:p>
          <a:p>
            <a:r>
              <a:rPr lang="ru-RU" dirty="0" smtClean="0"/>
              <a:t>30 : 2  -   циклично</a:t>
            </a:r>
            <a:endParaRPr lang="ru-RU" dirty="0"/>
          </a:p>
        </p:txBody>
      </p:sp>
      <p:pic>
        <p:nvPicPr>
          <p:cNvPr id="6" name="Picture 2" descr="C:\Users\Radik\Desktop\забираем\реанимац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3200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adik\Desktop\забираем\ивл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4224" y="1484784"/>
            <a:ext cx="4644000" cy="41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76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7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77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Продолжить </a:t>
            </a:r>
            <a:br>
              <a:rPr lang="ru-RU" dirty="0" smtClean="0"/>
            </a:br>
            <a:r>
              <a:rPr lang="ru-RU" dirty="0" smtClean="0"/>
              <a:t>закрытый массаж сердца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2" descr="C:\Users\Radik\Desktop\забираем\реанимац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3200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adik\Desktop\забираем\ивл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4224" y="1484784"/>
            <a:ext cx="4644000" cy="41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55892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Прекращение реанимационных мероприятий.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 неэффективности реанимационных мероприятий, направленных на восстановление жизненно важных функций в течение 30 минут.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ПРИКАЗ МЗ РФ 4 .03.2003 г. N 73  Министр Ю.Л.ШЕВЧЕНКО.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76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7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77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Последовательность</a:t>
            </a:r>
            <a:br>
              <a:rPr lang="ru-RU" sz="3200" b="1">
                <a:solidFill>
                  <a:srgbClr val="000099"/>
                </a:solidFill>
              </a:rPr>
            </a:br>
            <a:r>
              <a:rPr lang="ru-RU" sz="3200" b="1">
                <a:solidFill>
                  <a:srgbClr val="000099"/>
                </a:solidFill>
              </a:rPr>
              <a:t>базового поддержания жизни </a:t>
            </a:r>
            <a:br>
              <a:rPr lang="ru-RU" sz="3200" b="1">
                <a:solidFill>
                  <a:srgbClr val="000099"/>
                </a:solidFill>
              </a:rPr>
            </a:br>
            <a:r>
              <a:rPr lang="ru-RU" sz="3200" b="1">
                <a:solidFill>
                  <a:srgbClr val="000099"/>
                </a:solidFill>
              </a:rPr>
              <a:t>(</a:t>
            </a:r>
            <a:r>
              <a:rPr lang="en-US" sz="3200" b="1">
                <a:solidFill>
                  <a:srgbClr val="000099"/>
                </a:solidFill>
              </a:rPr>
              <a:t>BLS-</a:t>
            </a:r>
            <a:r>
              <a:rPr lang="ru-RU" sz="3200" b="1">
                <a:solidFill>
                  <a:srgbClr val="000099"/>
                </a:solidFill>
              </a:rPr>
              <a:t>БРК)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ru-RU" sz="3200" b="1">
                <a:solidFill>
                  <a:srgbClr val="000099"/>
                </a:solidFill>
              </a:rPr>
              <a:t>взрослых</a:t>
            </a:r>
            <a:r>
              <a:rPr lang="en-US" sz="2400"/>
              <a:t> </a:t>
            </a:r>
            <a:endParaRPr lang="ru-RU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019925" y="5876925"/>
            <a:ext cx="2124075" cy="649288"/>
          </a:xfrm>
          <a:prstGeom prst="rect">
            <a:avLst/>
          </a:prstGeom>
          <a:solidFill>
            <a:srgbClr val="920D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3ECAB"/>
                </a:solidFill>
              </a:rPr>
              <a:t>2 вдоха</a:t>
            </a:r>
          </a:p>
          <a:p>
            <a:pPr algn="ctr"/>
            <a:r>
              <a:rPr lang="ru-RU">
                <a:solidFill>
                  <a:srgbClr val="F3ECAB"/>
                </a:solidFill>
              </a:rPr>
              <a:t> 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1844675"/>
            <a:ext cx="9144000" cy="4910138"/>
            <a:chOff x="0" y="1162"/>
            <a:chExt cx="5760" cy="3093"/>
          </a:xfrm>
        </p:grpSpPr>
        <p:sp>
          <p:nvSpPr>
            <p:cNvPr id="89121" name="AutoShape 33"/>
            <p:cNvSpPr>
              <a:spLocks noChangeArrowheads="1"/>
            </p:cNvSpPr>
            <p:nvPr/>
          </p:nvSpPr>
          <p:spPr bwMode="auto">
            <a:xfrm rot="12827206">
              <a:off x="3606" y="3793"/>
              <a:ext cx="953" cy="462"/>
            </a:xfrm>
            <a:prstGeom prst="curvedDownArrow">
              <a:avLst>
                <a:gd name="adj1" fmla="val 41255"/>
                <a:gd name="adj2" fmla="val 82511"/>
                <a:gd name="adj3" fmla="val 33333"/>
              </a:avLst>
            </a:prstGeom>
            <a:solidFill>
              <a:srgbClr val="D3381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1162"/>
              <a:ext cx="5760" cy="2540"/>
              <a:chOff x="295" y="890"/>
              <a:chExt cx="5465" cy="2812"/>
            </a:xfrm>
          </p:grpSpPr>
          <p:sp>
            <p:nvSpPr>
              <p:cNvPr id="89093" name="Rectangle 5"/>
              <p:cNvSpPr>
                <a:spLocks noChangeArrowheads="1"/>
              </p:cNvSpPr>
              <p:nvPr/>
            </p:nvSpPr>
            <p:spPr bwMode="auto">
              <a:xfrm>
                <a:off x="295" y="981"/>
                <a:ext cx="1361" cy="453"/>
              </a:xfrm>
              <a:prstGeom prst="rect">
                <a:avLst/>
              </a:prstGeom>
              <a:solidFill>
                <a:srgbClr val="D913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/>
                  <a:t>Не реагирует</a:t>
                </a:r>
              </a:p>
            </p:txBody>
          </p:sp>
          <p:sp>
            <p:nvSpPr>
              <p:cNvPr id="89094" name="Rectangle 6"/>
              <p:cNvSpPr>
                <a:spLocks noChangeArrowheads="1"/>
              </p:cNvSpPr>
              <p:nvPr/>
            </p:nvSpPr>
            <p:spPr bwMode="auto">
              <a:xfrm>
                <a:off x="1156" y="1434"/>
                <a:ext cx="1361" cy="453"/>
              </a:xfrm>
              <a:prstGeom prst="rect">
                <a:avLst/>
              </a:prstGeom>
              <a:solidFill>
                <a:srgbClr val="FC8D0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1400"/>
                  <a:t>  </a:t>
                </a:r>
                <a:r>
                  <a:rPr lang="ru-RU"/>
                  <a:t>Позвать на помощь</a:t>
                </a:r>
              </a:p>
            </p:txBody>
          </p:sp>
          <p:sp>
            <p:nvSpPr>
              <p:cNvPr id="89095" name="Rectangle 7"/>
              <p:cNvSpPr>
                <a:spLocks noChangeArrowheads="1"/>
              </p:cNvSpPr>
              <p:nvPr/>
            </p:nvSpPr>
            <p:spPr bwMode="auto">
              <a:xfrm>
                <a:off x="1882" y="1888"/>
                <a:ext cx="1361" cy="453"/>
              </a:xfrm>
              <a:prstGeom prst="rect">
                <a:avLst/>
              </a:prstGeom>
              <a:solidFill>
                <a:srgbClr val="F3ECA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/>
                  <a:t>Открыть</a:t>
                </a:r>
              </a:p>
              <a:p>
                <a:pPr algn="ctr"/>
                <a:r>
                  <a:rPr lang="ru-RU"/>
                  <a:t>Дыхательные пути</a:t>
                </a:r>
              </a:p>
            </p:txBody>
          </p:sp>
          <p:sp>
            <p:nvSpPr>
              <p:cNvPr id="89096" name="Rectangle 8"/>
              <p:cNvSpPr>
                <a:spLocks noChangeArrowheads="1"/>
              </p:cNvSpPr>
              <p:nvPr/>
            </p:nvSpPr>
            <p:spPr bwMode="auto">
              <a:xfrm>
                <a:off x="2472" y="2341"/>
                <a:ext cx="1361" cy="453"/>
              </a:xfrm>
              <a:prstGeom prst="rect">
                <a:avLst/>
              </a:prstGeom>
              <a:solidFill>
                <a:srgbClr val="2AAE3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/>
                  <a:t>Не </a:t>
                </a:r>
              </a:p>
              <a:p>
                <a:pPr algn="ctr"/>
                <a:r>
                  <a:rPr lang="ru-RU"/>
                  <a:t>Дышит нормально</a:t>
                </a:r>
              </a:p>
            </p:txBody>
          </p:sp>
          <p:sp>
            <p:nvSpPr>
              <p:cNvPr id="89097" name="Rectangle 9"/>
              <p:cNvSpPr>
                <a:spLocks noChangeArrowheads="1"/>
              </p:cNvSpPr>
              <p:nvPr/>
            </p:nvSpPr>
            <p:spPr bwMode="auto">
              <a:xfrm>
                <a:off x="3061" y="2795"/>
                <a:ext cx="1361" cy="453"/>
              </a:xfrm>
              <a:prstGeom prst="rect">
                <a:avLst/>
              </a:prstGeom>
              <a:solidFill>
                <a:srgbClr val="79C5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3ECAB"/>
                    </a:solidFill>
                  </a:rPr>
                  <a:t>«03»</a:t>
                </a:r>
              </a:p>
            </p:txBody>
          </p:sp>
          <p:sp>
            <p:nvSpPr>
              <p:cNvPr id="89098" name="Rectangle 10"/>
              <p:cNvSpPr>
                <a:spLocks noChangeArrowheads="1"/>
              </p:cNvSpPr>
              <p:nvPr/>
            </p:nvSpPr>
            <p:spPr bwMode="auto">
              <a:xfrm>
                <a:off x="3696" y="3249"/>
                <a:ext cx="1361" cy="45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>
                    <a:solidFill>
                      <a:srgbClr val="F3ECAB"/>
                    </a:solidFill>
                  </a:rPr>
                  <a:t>30 компрессий</a:t>
                </a:r>
              </a:p>
              <a:p>
                <a:pPr algn="ctr"/>
                <a:r>
                  <a:rPr lang="ru-RU">
                    <a:solidFill>
                      <a:srgbClr val="F3ECAB"/>
                    </a:solidFill>
                  </a:rPr>
                  <a:t> грудной клетки</a:t>
                </a:r>
              </a:p>
            </p:txBody>
          </p:sp>
          <p:sp>
            <p:nvSpPr>
              <p:cNvPr id="89099" name="AutoShape 11"/>
              <p:cNvSpPr>
                <a:spLocks noChangeArrowheads="1"/>
              </p:cNvSpPr>
              <p:nvPr/>
            </p:nvSpPr>
            <p:spPr bwMode="auto">
              <a:xfrm rot="2491467">
                <a:off x="1565" y="890"/>
                <a:ext cx="765" cy="462"/>
              </a:xfrm>
              <a:prstGeom prst="curvedDownArrow">
                <a:avLst>
                  <a:gd name="adj1" fmla="val 33117"/>
                  <a:gd name="adj2" fmla="val 66234"/>
                  <a:gd name="adj3" fmla="val 33333"/>
                </a:avLst>
              </a:prstGeom>
              <a:solidFill>
                <a:srgbClr val="D913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0" name="AutoShape 12"/>
              <p:cNvSpPr>
                <a:spLocks noChangeArrowheads="1"/>
              </p:cNvSpPr>
              <p:nvPr/>
            </p:nvSpPr>
            <p:spPr bwMode="auto">
              <a:xfrm rot="2397548">
                <a:off x="2426" y="1344"/>
                <a:ext cx="765" cy="462"/>
              </a:xfrm>
              <a:prstGeom prst="curvedDownArrow">
                <a:avLst>
                  <a:gd name="adj1" fmla="val 33117"/>
                  <a:gd name="adj2" fmla="val 66234"/>
                  <a:gd name="adj3" fmla="val 33333"/>
                </a:avLst>
              </a:prstGeom>
              <a:solidFill>
                <a:srgbClr val="D913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1" name="AutoShape 13"/>
              <p:cNvSpPr>
                <a:spLocks noChangeArrowheads="1"/>
              </p:cNvSpPr>
              <p:nvPr/>
            </p:nvSpPr>
            <p:spPr bwMode="auto">
              <a:xfrm rot="2831223">
                <a:off x="3107" y="1797"/>
                <a:ext cx="765" cy="462"/>
              </a:xfrm>
              <a:prstGeom prst="curvedDownArrow">
                <a:avLst>
                  <a:gd name="adj1" fmla="val 33117"/>
                  <a:gd name="adj2" fmla="val 66234"/>
                  <a:gd name="adj3" fmla="val 33333"/>
                </a:avLst>
              </a:prstGeom>
              <a:solidFill>
                <a:srgbClr val="D913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2" name="AutoShape 14"/>
              <p:cNvSpPr>
                <a:spLocks noChangeArrowheads="1"/>
              </p:cNvSpPr>
              <p:nvPr/>
            </p:nvSpPr>
            <p:spPr bwMode="auto">
              <a:xfrm rot="2767222">
                <a:off x="3696" y="2296"/>
                <a:ext cx="765" cy="462"/>
              </a:xfrm>
              <a:prstGeom prst="curvedDownArrow">
                <a:avLst>
                  <a:gd name="adj1" fmla="val 33117"/>
                  <a:gd name="adj2" fmla="val 66234"/>
                  <a:gd name="adj3" fmla="val 33333"/>
                </a:avLst>
              </a:prstGeom>
              <a:solidFill>
                <a:srgbClr val="D913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3" name="AutoShape 15"/>
              <p:cNvSpPr>
                <a:spLocks noChangeArrowheads="1"/>
              </p:cNvSpPr>
              <p:nvPr/>
            </p:nvSpPr>
            <p:spPr bwMode="auto">
              <a:xfrm rot="2864504">
                <a:off x="4332" y="2750"/>
                <a:ext cx="765" cy="462"/>
              </a:xfrm>
              <a:prstGeom prst="curvedDownArrow">
                <a:avLst>
                  <a:gd name="adj1" fmla="val 33117"/>
                  <a:gd name="adj2" fmla="val 66234"/>
                  <a:gd name="adj3" fmla="val 33333"/>
                </a:avLst>
              </a:prstGeom>
              <a:solidFill>
                <a:srgbClr val="D913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4" name="AutoShape 16"/>
              <p:cNvSpPr>
                <a:spLocks noChangeArrowheads="1"/>
              </p:cNvSpPr>
              <p:nvPr/>
            </p:nvSpPr>
            <p:spPr bwMode="auto">
              <a:xfrm rot="2618376">
                <a:off x="4995" y="3203"/>
                <a:ext cx="765" cy="462"/>
              </a:xfrm>
              <a:prstGeom prst="curvedDownArrow">
                <a:avLst>
                  <a:gd name="adj1" fmla="val 33117"/>
                  <a:gd name="adj2" fmla="val 66234"/>
                  <a:gd name="adj3" fmla="val 33333"/>
                </a:avLst>
              </a:prstGeom>
              <a:solidFill>
                <a:srgbClr val="D913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8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65175"/>
            <a:ext cx="7235825" cy="733425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СЛР у детей</a:t>
            </a:r>
            <a:endParaRPr lang="en-US" b="1" smtClean="0">
              <a:solidFill>
                <a:srgbClr val="C0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СЛР – как у взрослых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Глубина компрессий – 1</a:t>
            </a:r>
            <a:r>
              <a:rPr lang="en-US" smtClean="0">
                <a:solidFill>
                  <a:srgbClr val="002060"/>
                </a:solidFill>
              </a:rPr>
              <a:t>/</a:t>
            </a:r>
            <a:r>
              <a:rPr lang="ru-RU" smtClean="0">
                <a:solidFill>
                  <a:srgbClr val="002060"/>
                </a:solidFill>
              </a:rPr>
              <a:t>3 глубины грудной клетки</a:t>
            </a:r>
          </a:p>
          <a:p>
            <a:pPr eaLnBrk="1" hangingPunct="1"/>
            <a:endParaRPr lang="en-GB" smtClean="0">
              <a:solidFill>
                <a:srgbClr val="002060"/>
              </a:solidFill>
            </a:endParaRPr>
          </a:p>
        </p:txBody>
      </p:sp>
      <p:pic>
        <p:nvPicPr>
          <p:cNvPr id="1873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76663"/>
            <a:ext cx="42592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81683"/>
      </p:ext>
    </p:extLst>
  </p:cSld>
  <p:clrMapOvr>
    <a:masterClrMapping/>
  </p:clrMapOvr>
  <p:transition spd="slow" advTm="162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 descr="screenshot0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60" y="201935"/>
            <a:ext cx="2160000" cy="213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5" descr="screenshot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160000" cy="214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7" descr="screenshot0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0" y="196851"/>
            <a:ext cx="2160000" cy="21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Text Box 8"/>
          <p:cNvSpPr txBox="1">
            <a:spLocks noChangeArrowheads="1"/>
          </p:cNvSpPr>
          <p:nvPr/>
        </p:nvSpPr>
        <p:spPr bwMode="auto">
          <a:xfrm>
            <a:off x="468313" y="2492896"/>
            <a:ext cx="84470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По сравнению СЛР взрослых у детей дыхание, вероятно, имеет большую значимость. Сохранено правило 5 вдохов перед началом компрессий. (основная причина ОК – гипоксия).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При восстановлении проходимости дыхательных путей не следует запрокидывать голову и соблюдать осторожность при выдвижении челюсти (нельзя давить на диафрагму рта) т.к. это усиливает обструкцию.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Массаж – одним, двумя, тремя (…) пальцами или одной рукой в зависимости от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4076287684"/>
      </p:ext>
    </p:extLst>
  </p:cSld>
  <p:clrMapOvr>
    <a:masterClrMapping/>
  </p:clrMapOvr>
  <p:transition advTm="149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Рисунок 5" descr="Stock photo : Infant Suffocation Rescue Technique"/>
          <p:cNvPicPr>
            <a:picLocks noChangeAspect="1" noChangeArrowheads="1"/>
          </p:cNvPicPr>
          <p:nvPr/>
        </p:nvPicPr>
        <p:blipFill>
          <a:blip r:embed="rId3" cstate="print"/>
          <a:srcRect b="6282"/>
          <a:stretch>
            <a:fillRect/>
          </a:stretch>
        </p:blipFill>
        <p:spPr bwMode="auto">
          <a:xfrm>
            <a:off x="3276600" y="1219200"/>
            <a:ext cx="23241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Рисунок 6" descr="Pediatr_Infec155_0001"/>
          <p:cNvPicPr>
            <a:picLocks noChangeAspect="1" noChangeArrowheads="1"/>
          </p:cNvPicPr>
          <p:nvPr/>
        </p:nvPicPr>
        <p:blipFill>
          <a:blip r:embed="rId4" cstate="print"/>
          <a:srcRect l="15384" t="3824" r="16118"/>
          <a:stretch>
            <a:fillRect/>
          </a:stretch>
        </p:blipFill>
        <p:spPr bwMode="auto">
          <a:xfrm>
            <a:off x="304800" y="609600"/>
            <a:ext cx="25908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Рисунок 7" descr="Pediatr_Infec155_0002"/>
          <p:cNvPicPr>
            <a:picLocks noChangeAspect="1" noChangeArrowheads="1"/>
          </p:cNvPicPr>
          <p:nvPr/>
        </p:nvPicPr>
        <p:blipFill>
          <a:blip r:embed="rId5" cstate="print"/>
          <a:srcRect l="12151" t="4480" r="11223" b="5557"/>
          <a:stretch>
            <a:fillRect/>
          </a:stretch>
        </p:blipFill>
        <p:spPr bwMode="auto">
          <a:xfrm>
            <a:off x="5791200" y="685800"/>
            <a:ext cx="304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Прямоугольник 11"/>
          <p:cNvSpPr>
            <a:spLocks noChangeArrowheads="1"/>
          </p:cNvSpPr>
          <p:nvPr/>
        </p:nvSpPr>
        <p:spPr bwMode="auto">
          <a:xfrm>
            <a:off x="762000" y="1524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401D43"/>
                </a:solidFill>
              </a:rPr>
              <a:t>Освобождение дыхательных путей</a:t>
            </a:r>
            <a:endParaRPr lang="ru-RU" sz="2400">
              <a:solidFill>
                <a:srgbClr val="401D43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" y="5181600"/>
            <a:ext cx="8686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Освобождение дыхательных путей</a:t>
            </a:r>
            <a:endParaRPr lang="ru-RU" sz="1100"/>
          </a:p>
          <a:p>
            <a:r>
              <a:rPr lang="ru-RU" sz="1100" b="1"/>
              <a:t>1. </a:t>
            </a:r>
            <a:r>
              <a:rPr lang="ru-RU" sz="1100"/>
              <a:t>Удаляют патологическое содержимое (околоплодные воды, меконий, кровь). Для этого с помощью стерильного отсоса с отверстием на конце под контролем глаза освобождают полость рта, затем глотки, носа и желудка. Меконий и кровь отсасывают с помощью прямой ларингоскопии из входа в гортань, а иногда и из ниже расположенных участков дыхательных путей. Во время введения и выведения катетеров нельзя производить отсасывание: возможно образование эрозий!</a:t>
            </a:r>
            <a:endParaRPr lang="ru-RU" sz="1100" b="1"/>
          </a:p>
          <a:p>
            <a:r>
              <a:rPr lang="ru-RU" sz="1100" b="1"/>
              <a:t>2.</a:t>
            </a:r>
            <a:r>
              <a:rPr lang="ru-RU" sz="1100"/>
              <a:t> Поддерживают проходимость дыхательных путей при западении языка или при врожденных пороках раз вития (Пьерра — Робена киста корня языка). При этом ребенок лежит на спине, голова его находится в положении ретрофлексии, нижняя челюсть выведена вверх. После отсасывания содержимого вводят воздуховод № 00 или 01 и фиксируют его пластырем. Если и после этого непроходимость дыхательных путей не устраняется, нужна интубация трахеи.</a:t>
            </a:r>
          </a:p>
        </p:txBody>
      </p:sp>
    </p:spTree>
    <p:extLst>
      <p:ext uri="{BB962C8B-B14F-4D97-AF65-F5344CB8AC3E}">
        <p14:creationId xmlns:p14="http://schemas.microsoft.com/office/powerpoint/2010/main" val="455223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Оценка эксперта. Критерии.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40" y="1124744"/>
            <a:ext cx="9108504" cy="4525963"/>
          </a:xfrm>
        </p:spPr>
        <p:txBody>
          <a:bodyPr>
            <a:noAutofit/>
          </a:bodyPr>
          <a:lstStyle/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 Адекватная глубина компрессий больше 90%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 Адекватное положение рук при компрессиях больше 90%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 Полное высвобождение рук между компрессиями больше 90%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 Адекватная частота компрессий больше 90%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 Адекватный объём ИВЛ больше 80%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 Адекватная скорость ИВЛ больше 80%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 Базовая реанимация продолжалась циклично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47. Базовая реанимация прекращалась только по команде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48. Не было такого, что компрессии вообще не производились (или большие перерывы)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 Не тратил время на отдельную проверку пульса на сонной артерии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 оценки дыхания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 Не пальпировал места проекции лучевой (и/или других периферических) артерий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51. Не тратил время на оценку неврологического статуса (осмотр зрачков и т.п.)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 Не тратил время на лишние вопросы об анамнезе,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медицинской документации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 Не тратил время на поиск и использование ЛС, платочков, бинтиков, тряпочек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 Не проводил ИВЛ в случае отсутствия средств защиты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(или проводил ИВЛ с защитой)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55. Не делал другие нерегламентированные и небезопасные действия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56. Субъективное благоприятное </a:t>
            </a:r>
            <a:r>
              <a:rPr lang="ru-RU" sz="1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впечатление эксперта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Оценка эффективности проводимых реанимационных мероприятий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Через </a:t>
            </a:r>
            <a:r>
              <a:rPr lang="ru-RU" sz="1600" dirty="0"/>
              <a:t>1,5-2 минуты после начала реанимационных мероприятий необходимо оценить их эффективность. Существует три основные критерия эффективности сердечно-легочной реанимации:</a:t>
            </a:r>
          </a:p>
          <a:p>
            <a:pPr lvl="0"/>
            <a:r>
              <a:rPr lang="ru-RU" sz="1600" b="1" dirty="0" err="1"/>
              <a:t>Порозовение</a:t>
            </a:r>
            <a:r>
              <a:rPr lang="ru-RU" sz="1600" b="1" dirty="0"/>
              <a:t> кожных покровов и слизистых оболочек</a:t>
            </a:r>
            <a:r>
              <a:rPr lang="ru-RU" sz="1600" b="1" dirty="0" smtClean="0"/>
              <a:t>. </a:t>
            </a:r>
            <a:r>
              <a:rPr lang="ru-RU" sz="1600" dirty="0" smtClean="0"/>
              <a:t>Удобнее </a:t>
            </a:r>
            <a:r>
              <a:rPr lang="ru-RU" sz="1600" dirty="0"/>
              <a:t>всего ориентироваться на цвет розовой каймы губ и слизистой преддверия рта, поскольку цвет кожи лица подвержен существенным индивидуальным различиям. Окраска кожи конечностей не может служить критерием оценки, поскольку сердечный выброс остается достаточно малым, и микроциркуляция в них не налаживается.</a:t>
            </a:r>
          </a:p>
          <a:p>
            <a:pPr lvl="0"/>
            <a:r>
              <a:rPr lang="ru-RU" sz="1600" b="1" dirty="0"/>
              <a:t>Появление пульса на сонных артериях</a:t>
            </a:r>
            <a:r>
              <a:rPr lang="ru-RU" sz="1600" b="1" dirty="0" smtClean="0"/>
              <a:t>, </a:t>
            </a:r>
            <a:r>
              <a:rPr lang="ru-RU" sz="1600" dirty="0" smtClean="0"/>
              <a:t>синхронного </a:t>
            </a:r>
            <a:r>
              <a:rPr lang="ru-RU" sz="1600" dirty="0"/>
              <a:t>с движениями закрытого массажа сердца. В некоторых случаях удобнее определять пульс не на сонных, а на бедренных артериях в области бедренных треугольников, однако у пожилых пациентов пульс на них может не определяться из-за сопутствующего облитерирующего атеросклероза сосудов нижних конечностей. Пульс на периферических артериях ( в том числе, на лучевых) при закрытом массаже сердца не определяется.</a:t>
            </a:r>
          </a:p>
          <a:p>
            <a:pPr lvl="0"/>
            <a:r>
              <a:rPr lang="ru-RU" sz="1600" b="1" dirty="0"/>
              <a:t>Сужение зрачков и появление их реакции на свет</a:t>
            </a:r>
            <a:r>
              <a:rPr lang="ru-RU" sz="1600" dirty="0"/>
              <a:t>. Данный признак является главным критерием эффективности проводимой реанимации, поскольку он говорит о восстановлении функций ствола мозга, то есть о достаточной </a:t>
            </a:r>
            <a:r>
              <a:rPr lang="ru-RU" sz="1600" dirty="0" err="1"/>
              <a:t>оксигенации</a:t>
            </a:r>
            <a:r>
              <a:rPr lang="ru-RU" sz="1600" dirty="0"/>
              <a:t> организма пациента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r="12758"/>
          <a:stretch/>
        </p:blipFill>
        <p:spPr bwMode="auto">
          <a:xfrm>
            <a:off x="-36512" y="8"/>
            <a:ext cx="912848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236296" y="5118572"/>
            <a:ext cx="930165" cy="61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538" y="5879926"/>
            <a:ext cx="2000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 rot="21434678">
            <a:off x="4020962" y="6393569"/>
            <a:ext cx="508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Преподаватель дисциплины: Гайсин Р.М.</a:t>
            </a:r>
          </a:p>
        </p:txBody>
      </p:sp>
    </p:spTree>
    <p:extLst>
      <p:ext uri="{BB962C8B-B14F-4D97-AF65-F5344CB8AC3E}">
        <p14:creationId xmlns:p14="http://schemas.microsoft.com/office/powerpoint/2010/main" val="1892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Показания к прекращению реанимационных мероприятий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Прекращение </a:t>
            </a:r>
            <a:r>
              <a:rPr lang="ru-RU" dirty="0"/>
              <a:t>реанимационных мероприятий регламентируется п.4 приказа МЗ РФ №73 от 04.03.2003.</a:t>
            </a:r>
          </a:p>
          <a:p>
            <a:r>
              <a:rPr lang="ru-RU" dirty="0"/>
              <a:t>Реанимационные мероприятия прекращаются только при признании этих мер абсолютно бесперспективными или констатации биологической смерти, а именно: </a:t>
            </a:r>
          </a:p>
          <a:p>
            <a:pPr lvl="0"/>
            <a:r>
              <a:rPr lang="ru-RU" dirty="0"/>
              <a:t>при констатации смерти человека на основании смерти головного мозга, в том числе на фоне неэффективного применения полного комплекса мероприятий, направленных на поддержание жизни; </a:t>
            </a:r>
          </a:p>
          <a:p>
            <a:pPr lvl="0"/>
            <a:r>
              <a:rPr lang="ru-RU" dirty="0"/>
              <a:t>при неэффективности реанимационных мероприятий, направленных на восстановление жизненно важных функций в течение 30 минут.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7376"/>
            <a:ext cx="9180000" cy="689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Осторожно встряхнуть пострадавшего за плечи.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394173"/>
            <a:ext cx="26860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5229200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394173"/>
            <a:ext cx="26860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 flipV="1">
            <a:off x="4716016" y="3356992"/>
            <a:ext cx="1872208" cy="67071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932040" y="3429000"/>
            <a:ext cx="1413793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нужна помощь?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4. Громко обратиться к нему: </a:t>
            </a:r>
            <a:br>
              <a:rPr lang="ru-RU" dirty="0" smtClean="0"/>
            </a:br>
            <a:r>
              <a:rPr lang="ru-RU" dirty="0" smtClean="0"/>
              <a:t>«Вам нужна помощь?»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27856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5229200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800" fill="hold">
                                          <p:stCondLst>
                                            <p:cond delay="1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800" fill="hold">
                                          <p:stCondLst>
                                            <p:cond delay="23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800" fill="hold">
                                          <p:stCondLst>
                                            <p:cond delay="35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800" fill="hold">
                                          <p:stCondLst>
                                            <p:cond delay="47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276872"/>
            <a:ext cx="33718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Призвать на помощь: </a:t>
            </a:r>
            <a:br>
              <a:rPr lang="ru-RU" dirty="0" smtClean="0"/>
            </a:br>
            <a:r>
              <a:rPr lang="ru-RU" dirty="0" smtClean="0"/>
              <a:t>«Помогите человеку плохо!»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flipH="1" flipV="1">
            <a:off x="3203848" y="3356992"/>
            <a:ext cx="2304256" cy="107253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3275856" y="3429000"/>
            <a:ext cx="2304256" cy="608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Помогите!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Человеку плохо!?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>
          <a:xfrm>
            <a:off x="7952928" y="44624"/>
            <a:ext cx="1371600" cy="304800"/>
          </a:xfrm>
        </p:spPr>
        <p:txBody>
          <a:bodyPr/>
          <a:lstStyle/>
          <a:p>
            <a:pPr>
              <a:defRPr/>
            </a:pPr>
            <a:fld id="{A5F93C47-D8B6-4AD8-B6A7-0D645606E983}" type="datetime1">
              <a:rPr lang="ru-RU" sz="1400" smtClean="0">
                <a:solidFill>
                  <a:srgbClr val="002060"/>
                </a:solidFill>
              </a:rPr>
              <a:pPr>
                <a:defRPr/>
              </a:pPr>
              <a:t>05.04.2018</a:t>
            </a:fld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8094" y="5877272"/>
            <a:ext cx="848122" cy="3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6086275"/>
            <a:ext cx="5117911" cy="6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1143</Words>
  <Application>Microsoft Office PowerPoint</Application>
  <PresentationFormat>Экран (4:3)</PresentationFormat>
  <Paragraphs>209</Paragraphs>
  <Slides>50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ЭКСТРЕННАЯ МЕДИЦИНСКАЯ ПОМОЩЬ</vt:lpstr>
      <vt:lpstr>Вы пришли на работу.  Войдя в кабинет, Вы увидели,  что человек лежит на полу!            Ваша задача оказать ему помощь  в рамках своих умений</vt:lpstr>
      <vt:lpstr>Презентация PowerPoint</vt:lpstr>
      <vt:lpstr>1. Убедиться в отсутствии опасности для себя и пострадавшего</vt:lpstr>
      <vt:lpstr>Презентация PowerPoint</vt:lpstr>
      <vt:lpstr>Презентация PowerPoint</vt:lpstr>
      <vt:lpstr>3. Осторожно встряхнуть пострадавшего за плечи.</vt:lpstr>
      <vt:lpstr>Презентация PowerPoint</vt:lpstr>
      <vt:lpstr>5. Призвать на помощь:  «Помогите человеку плохо!»</vt:lpstr>
      <vt:lpstr>6. Ладонь одной руки положить на лоб пострадавшего</vt:lpstr>
      <vt:lpstr>9. Запрокинуть голову пострадавшего, освобождая дыхательные пути</vt:lpstr>
      <vt:lpstr>10. Приблизить ухо к губам пострадавшего</vt:lpstr>
      <vt:lpstr>13. Факт вызова бригады Вызвать специалистов (СМП), сообщив</vt:lpstr>
      <vt:lpstr>14. Факт вызова бригады Вызвать специалистов (СМП), сообщив</vt:lpstr>
      <vt:lpstr>15. Факт вызова бригады Вызвать специалистов (СМП), сообщив</vt:lpstr>
      <vt:lpstr>16. Факт вызова бригады Вызвать специалистов (СМП), сообщив</vt:lpstr>
      <vt:lpstr>17. Факт вызова бригады Вызвать специалистов (СМП), сообщив</vt:lpstr>
      <vt:lpstr>18. Факт вызова бригады Вызвать специалистов (СМП), сообщив</vt:lpstr>
      <vt:lpstr>19. Факт вызова бригады Вызвать специалистов (СМП), сообщив</vt:lpstr>
      <vt:lpstr>20. Факт вызова бригады Вызвать специалистов (СМП), сообщив</vt:lpstr>
      <vt:lpstr>21. Встать на колени сбоку от пострадавшего лицом к нему</vt:lpstr>
      <vt:lpstr>22. Освободить грудную клетку пострадавшего от одежды</vt:lpstr>
      <vt:lpstr>23. Основание ладони одной руки положить на середину грудины пострадавшего</vt:lpstr>
      <vt:lpstr>23. Основание ладони одной руки положить на середину грудины пострадавшего</vt:lpstr>
      <vt:lpstr>Место соприкосновения руки и грудины  при непрямом массаже сердца </vt:lpstr>
      <vt:lpstr>24. Вторую ладонь положить на первую, соединив пальцы обеих рук в замок</vt:lpstr>
      <vt:lpstr>25</vt:lpstr>
      <vt:lpstr>26. 30 компрессий подряд</vt:lpstr>
      <vt:lpstr>Компрессия грудной клетки</vt:lpstr>
      <vt:lpstr>27. Руки спасателя вертикальны  28. Не сгибаются в локтях</vt:lpstr>
      <vt:lpstr>29.  Пальцы верхней кисти оттягивают вверх пальцы нижней</vt:lpstr>
      <vt:lpstr>Варианты правильного расположения рук</vt:lpstr>
      <vt:lpstr>31. При ИВЛ использовать собственное надежное средство защиты</vt:lpstr>
      <vt:lpstr>32. Ладонь одной руки положить на лоб пострадавшего </vt:lpstr>
      <vt:lpstr> 33. 1-ым и 2-ым пальцами этой руки зажать нос пострадавшему</vt:lpstr>
      <vt:lpstr> 34. Подхватить нижнюю челюсть пострадавшего двумя пальцами другой руки</vt:lpstr>
      <vt:lpstr> 35. Запрокинуть голову пострадавшего, освобождая дыхательные пути, набрать воздух в лёгкие</vt:lpstr>
      <vt:lpstr>36. Обхватить губы пострадавшего своими губами</vt:lpstr>
      <vt:lpstr>37. Произвести выдох в пострадавшего  </vt:lpstr>
      <vt:lpstr>38. Освободить губы пострадавшего на 1 сек.  </vt:lpstr>
      <vt:lpstr>39. Повторить выдох в пострадавшего</vt:lpstr>
      <vt:lpstr>Продолжить  закрытый массаж сердца</vt:lpstr>
      <vt:lpstr>Продолжить  закрытый массаж сердца</vt:lpstr>
      <vt:lpstr>Последовательность базового поддержания жизни  (BLS-БРК) взрослых </vt:lpstr>
      <vt:lpstr>СЛР у детей</vt:lpstr>
      <vt:lpstr>Презентация PowerPoint</vt:lpstr>
      <vt:lpstr>Презентация PowerPoint</vt:lpstr>
      <vt:lpstr>Оценка эксперта. Критерии.</vt:lpstr>
      <vt:lpstr>Оценка эффективности проводимых реанимационных мероприятий</vt:lpstr>
      <vt:lpstr>Показания к прекращению реанимационных мероприятий</vt:lpstr>
    </vt:vector>
  </TitlesOfParts>
  <Company>НМК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Реанимация алгоритм</dc:title>
  <dc:subject>неотложная помощь</dc:subject>
  <dc:creator>Гайсин Радик Масгутович</dc:creator>
  <cp:keywords>СЛР, реанимация, ИВЛ,массаж сердца</cp:keywords>
  <dc:description>алгоритм акредитации</dc:description>
  <cp:lastModifiedBy>Samsung</cp:lastModifiedBy>
  <cp:revision>64</cp:revision>
  <dcterms:created xsi:type="dcterms:W3CDTF">2018-03-30T17:38:34Z</dcterms:created>
  <dcterms:modified xsi:type="dcterms:W3CDTF">2018-04-05T10:56:34Z</dcterms:modified>
  <cp:category>медицина. доврачебная помощь</cp:category>
</cp:coreProperties>
</file>